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4" r:id="rId21"/>
    <p:sldId id="335" r:id="rId22"/>
    <p:sldId id="338" r:id="rId23"/>
    <p:sldId id="337" r:id="rId24"/>
    <p:sldId id="290" r:id="rId25"/>
    <p:sldId id="339" r:id="rId26"/>
    <p:sldId id="340" r:id="rId27"/>
    <p:sldId id="341" r:id="rId28"/>
    <p:sldId id="342" r:id="rId29"/>
    <p:sldId id="291" r:id="rId30"/>
    <p:sldId id="292" r:id="rId31"/>
    <p:sldId id="345" r:id="rId32"/>
    <p:sldId id="343" r:id="rId33"/>
    <p:sldId id="330" r:id="rId34"/>
    <p:sldId id="344" r:id="rId35"/>
    <p:sldId id="331" r:id="rId36"/>
    <p:sldId id="332" r:id="rId37"/>
    <p:sldId id="333" r:id="rId38"/>
    <p:sldId id="293" r:id="rId39"/>
    <p:sldId id="298" r:id="rId40"/>
    <p:sldId id="299" r:id="rId41"/>
    <p:sldId id="300" r:id="rId42"/>
    <p:sldId id="313" r:id="rId43"/>
    <p:sldId id="301" r:id="rId44"/>
    <p:sldId id="302" r:id="rId45"/>
    <p:sldId id="303" r:id="rId46"/>
    <p:sldId id="305" r:id="rId47"/>
    <p:sldId id="304" r:id="rId48"/>
    <p:sldId id="306" r:id="rId49"/>
    <p:sldId id="307" r:id="rId50"/>
    <p:sldId id="309" r:id="rId51"/>
    <p:sldId id="308" r:id="rId52"/>
    <p:sldId id="297" r:id="rId53"/>
    <p:sldId id="312" r:id="rId54"/>
    <p:sldId id="311" r:id="rId55"/>
    <p:sldId id="346" r:id="rId56"/>
    <p:sldId id="347" r:id="rId57"/>
    <p:sldId id="314" r:id="rId58"/>
    <p:sldId id="295" r:id="rId59"/>
    <p:sldId id="296" r:id="rId60"/>
    <p:sldId id="316" r:id="rId61"/>
    <p:sldId id="319" r:id="rId62"/>
    <p:sldId id="270" r:id="rId63"/>
    <p:sldId id="272" r:id="rId64"/>
    <p:sldId id="317" r:id="rId65"/>
    <p:sldId id="318" r:id="rId66"/>
    <p:sldId id="310" r:id="rId67"/>
    <p:sldId id="324" r:id="rId68"/>
    <p:sldId id="320" r:id="rId69"/>
    <p:sldId id="321" r:id="rId70"/>
    <p:sldId id="322" r:id="rId71"/>
    <p:sldId id="323" r:id="rId72"/>
    <p:sldId id="268" r:id="rId73"/>
    <p:sldId id="329" r:id="rId74"/>
    <p:sldId id="325" r:id="rId75"/>
    <p:sldId id="326" r:id="rId76"/>
    <p:sldId id="327" r:id="rId77"/>
    <p:sldId id="328" r:id="rId78"/>
    <p:sldId id="275" r:id="rId79"/>
  </p:sldIdLst>
  <p:sldSz cx="18288000" cy="10287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mbria Math" panose="02040503050406030204" pitchFamily="18" charset="0"/>
      <p:regular r:id="rId85"/>
    </p:embeddedFont>
    <p:embeddedFont>
      <p:font typeface="Gidole" panose="02000503000000000000" pitchFamily="50" charset="0"/>
      <p:regular r:id="rId86"/>
    </p:embeddedFont>
    <p:embeddedFont>
      <p:font typeface="Impact" panose="020B0806030902050204" pitchFamily="34" charset="0"/>
      <p:regular r:id="rId87"/>
    </p:embeddedFont>
    <p:embeddedFont>
      <p:font typeface="League Spartan" panose="020B0604020202020204" charset="0"/>
      <p:regular r:id="rId88"/>
    </p:embeddedFont>
    <p:embeddedFont>
      <p:font typeface="Open Sans Extra Bold" panose="020B0604020202020204" charset="0"/>
      <p:regular r:id="rId89"/>
    </p:embeddedFont>
    <p:embeddedFont>
      <p:font typeface="Roboto Mono" pitchFamily="2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9F33C0-D822-4A7B-B715-E28E531EE551}">
          <p14:sldIdLst>
            <p14:sldId id="256"/>
            <p14:sldId id="257"/>
            <p14:sldId id="258"/>
            <p14:sldId id="259"/>
          </p14:sldIdLst>
        </p14:section>
        <p14:section name="1. EDA in Excel" id="{D36BEA4A-749A-4790-8EF2-7F0913049DA3}">
          <p14:sldIdLst>
            <p14:sldId id="260"/>
            <p14:sldId id="261"/>
            <p14:sldId id="262"/>
            <p14:sldId id="263"/>
            <p14:sldId id="264"/>
            <p14:sldId id="265"/>
            <p14:sldId id="280"/>
            <p14:sldId id="277"/>
            <p14:sldId id="283"/>
            <p14:sldId id="284"/>
            <p14:sldId id="285"/>
            <p14:sldId id="286"/>
            <p14:sldId id="287"/>
            <p14:sldId id="288"/>
            <p14:sldId id="289"/>
            <p14:sldId id="334"/>
            <p14:sldId id="335"/>
            <p14:sldId id="338"/>
            <p14:sldId id="337"/>
            <p14:sldId id="290"/>
            <p14:sldId id="339"/>
            <p14:sldId id="340"/>
            <p14:sldId id="341"/>
            <p14:sldId id="342"/>
            <p14:sldId id="291"/>
            <p14:sldId id="292"/>
            <p14:sldId id="345"/>
            <p14:sldId id="343"/>
            <p14:sldId id="330"/>
            <p14:sldId id="344"/>
            <p14:sldId id="331"/>
            <p14:sldId id="332"/>
            <p14:sldId id="333"/>
          </p14:sldIdLst>
        </p14:section>
        <p14:section name="2. Foundations of Inferential Statistics" id="{3CCE065B-7A43-4046-B801-1DF590334418}">
          <p14:sldIdLst>
            <p14:sldId id="293"/>
            <p14:sldId id="298"/>
            <p14:sldId id="299"/>
            <p14:sldId id="300"/>
            <p14:sldId id="313"/>
            <p14:sldId id="301"/>
            <p14:sldId id="302"/>
            <p14:sldId id="303"/>
            <p14:sldId id="305"/>
            <p14:sldId id="304"/>
            <p14:sldId id="306"/>
            <p14:sldId id="307"/>
            <p14:sldId id="309"/>
            <p14:sldId id="308"/>
            <p14:sldId id="297"/>
            <p14:sldId id="312"/>
            <p14:sldId id="311"/>
            <p14:sldId id="346"/>
            <p14:sldId id="347"/>
            <p14:sldId id="314"/>
          </p14:sldIdLst>
        </p14:section>
        <p14:section name="3. t-tests for business impact" id="{4A105B42-97ED-4D16-9FCD-B81D11DB0110}">
          <p14:sldIdLst>
            <p14:sldId id="295"/>
            <p14:sldId id="296"/>
            <p14:sldId id="316"/>
            <p14:sldId id="319"/>
            <p14:sldId id="270"/>
            <p14:sldId id="272"/>
            <p14:sldId id="317"/>
            <p14:sldId id="318"/>
            <p14:sldId id="310"/>
            <p14:sldId id="324"/>
            <p14:sldId id="320"/>
            <p14:sldId id="321"/>
            <p14:sldId id="322"/>
            <p14:sldId id="323"/>
            <p14:sldId id="268"/>
            <p14:sldId id="329"/>
          </p14:sldIdLst>
        </p14:section>
        <p14:section name="4. Conclusion" id="{A4138F31-BD73-4858-9C6C-68D5E4BFA6DB}">
          <p14:sldIdLst>
            <p14:sldId id="325"/>
            <p14:sldId id="326"/>
            <p14:sldId id="327"/>
            <p14:sldId id="32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935"/>
    <a:srgbClr val="CF3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463" autoAdjust="0"/>
  </p:normalViewPr>
  <p:slideViewPr>
    <p:cSldViewPr>
      <p:cViewPr varScale="1">
        <p:scale>
          <a:sx n="63" d="100"/>
          <a:sy n="63" d="100"/>
        </p:scale>
        <p:origin x="11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two-way cross-tab summarizing frequency counts of union/married.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https://unsplash.com/photos/T-br3SYp9kw  </a:t>
            </a:r>
          </a:p>
          <a:p>
            <a:r>
              <a:rPr lang="en-US" dirty="0"/>
              <a:t>“Build on” is a pun :P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https://unsplash.com/photos/iuqxv7kFj64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https://pixabay.com/photos/laboratory-analysis-diagnostics-2815639/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depth about how to interpret this p-value later.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confidence interval is a range of population values with which the sample data are compatible. A significance test considers the likelihood that the sample data has come from a particular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hypothesised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9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3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3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5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7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5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2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follow on the next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5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hidden worksheet in stat-roulette.xlsx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2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mstat.org/asa/files/pdfs/P-ValueStatement.pdf" TargetMode="Externa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354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HAVE YOU INSTALLED THE DATA ANALYSIS TOOLPAK?</a:t>
            </a:r>
          </a:p>
        </p:txBody>
      </p:sp>
    </p:spTree>
    <p:extLst>
      <p:ext uri="{BB962C8B-B14F-4D97-AF65-F5344CB8AC3E}">
        <p14:creationId xmlns:p14="http://schemas.microsoft.com/office/powerpoint/2010/main" val="428139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ON WINDOWS: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08236-4FD7-4875-A568-7B6DA83E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73" y="1600200"/>
            <a:ext cx="136144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647700"/>
            <a:ext cx="10717116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ON MAC: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1877F-4E92-4654-A640-BD65ECE22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64" y="1714499"/>
            <a:ext cx="13866521" cy="77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Summarize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 with the Analysis </a:t>
            </a:r>
            <a:r>
              <a:rPr lang="en-US" sz="3000" dirty="0" err="1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ToolPak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 with a histogram</a:t>
            </a:r>
          </a:p>
        </p:txBody>
      </p:sp>
    </p:spTree>
    <p:extLst>
      <p:ext uri="{BB962C8B-B14F-4D97-AF65-F5344CB8AC3E}">
        <p14:creationId xmlns:p14="http://schemas.microsoft.com/office/powerpoint/2010/main" val="425349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housing-descriptive.xlsx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Explore this dataset:</a:t>
            </a:r>
          </a:p>
          <a:p>
            <a:pPr marL="126111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Choose a categorical variable and run its frequencies</a:t>
            </a:r>
          </a:p>
          <a:p>
            <a:pPr marL="1261110" lvl="2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Choose a continuous variable, run its frequencies and plot a histogram</a:t>
            </a:r>
          </a:p>
        </p:txBody>
      </p:sp>
    </p:spTree>
    <p:extLst>
      <p:ext uri="{BB962C8B-B14F-4D97-AF65-F5344CB8AC3E}">
        <p14:creationId xmlns:p14="http://schemas.microsoft.com/office/powerpoint/2010/main" val="26841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45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81200" y="342900"/>
            <a:ext cx="16306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/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EVER WANTED TO JUST BE NORMAL?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96EB26AC-4351-48BF-9B04-3182EFED1FA2}"/>
              </a:ext>
            </a:extLst>
          </p:cNvPr>
          <p:cNvSpPr txBox="1"/>
          <p:nvPr/>
        </p:nvSpPr>
        <p:spPr>
          <a:xfrm>
            <a:off x="1981200" y="1266230"/>
            <a:ext cx="16306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/>
            <a:r>
              <a:rPr lang="en-US" sz="6000" spc="160" dirty="0">
                <a:solidFill>
                  <a:srgbClr val="000000"/>
                </a:solidFill>
                <a:latin typeface="League Spartan Bold"/>
              </a:rPr>
              <a:t>STATISTICS IS YOUR CHANCE.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70F35-8BD5-481B-A39F-7E17918B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89560"/>
            <a:ext cx="12496800" cy="75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7687509" cy="5129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STATROULETTE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b="1" spc="179" dirty="0">
                <a:solidFill>
                  <a:srgbClr val="F2F0F4"/>
                </a:solidFill>
                <a:latin typeface="Gidole Bold"/>
              </a:rPr>
              <a:t>A roulette wheel returns values between 0 and 36.</a:t>
            </a:r>
          </a:p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600" b="1" spc="179" dirty="0">
                <a:solidFill>
                  <a:srgbClr val="F2F0F4"/>
                </a:solidFill>
                <a:latin typeface="Gidole Bold"/>
              </a:rPr>
              <a:t>Let’s simulate a game of roulette in Excel</a:t>
            </a:r>
          </a:p>
        </p:txBody>
      </p:sp>
    </p:spTree>
    <p:extLst>
      <p:ext uri="{BB962C8B-B14F-4D97-AF65-F5344CB8AC3E}">
        <p14:creationId xmlns:p14="http://schemas.microsoft.com/office/powerpoint/2010/main" val="231516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78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2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200" spc="30" dirty="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Simulate 500 rounds of a roulette toss using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RANDBETWEEN(0,36)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Plot the resulting frequency distribution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Hit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F9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 while in your workbook. What happens? </a:t>
            </a:r>
          </a:p>
        </p:txBody>
      </p:sp>
    </p:spTree>
    <p:extLst>
      <p:ext uri="{BB962C8B-B14F-4D97-AF65-F5344CB8AC3E}">
        <p14:creationId xmlns:p14="http://schemas.microsoft.com/office/powerpoint/2010/main" val="34692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stat-roulette.xlsx</a:t>
            </a:r>
          </a:p>
        </p:txBody>
      </p:sp>
    </p:spTree>
    <p:extLst>
      <p:ext uri="{BB962C8B-B14F-4D97-AF65-F5344CB8AC3E}">
        <p14:creationId xmlns:p14="http://schemas.microsoft.com/office/powerpoint/2010/main" val="411939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6B076-EA33-4EC4-B9BC-211037E66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71700"/>
            <a:ext cx="15299286" cy="72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59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Now, simulate a roulette toss 100 times.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Take the average toss.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 this 500 times.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is the distribution of </a:t>
            </a:r>
            <a:r>
              <a:rPr lang="en-US" sz="3000">
                <a:solidFill>
                  <a:srgbClr val="000000"/>
                </a:solidFill>
                <a:latin typeface="Gidole" panose="020B0604020202020204" charset="0"/>
              </a:rPr>
              <a:t>sample means?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FEBE-004E-4854-B0E0-14C1471DC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2324100"/>
            <a:ext cx="1634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5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-121817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MAGIC… OR STATISTICS?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27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5715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4800" b="1" spc="179" dirty="0">
                <a:solidFill>
                  <a:srgbClr val="F2F0F4"/>
                </a:solidFill>
                <a:latin typeface="Gidole Bold"/>
              </a:rPr>
              <a:t>Central limit theorem: </a:t>
            </a:r>
            <a:r>
              <a:rPr lang="en-US" sz="4800" spc="179" dirty="0">
                <a:solidFill>
                  <a:srgbClr val="F2F0F4"/>
                </a:solidFill>
                <a:latin typeface="Gidole Bold"/>
              </a:rPr>
              <a:t>the sampling distribution of the mean of any independent, random variable will be normal or nearly normal, if the sample size is large enough.</a:t>
            </a:r>
          </a:p>
        </p:txBody>
      </p:sp>
      <p:sp>
        <p:nvSpPr>
          <p:cNvPr id="11" name="AutoShape 2" descr="Magic, Conjure, Conjurer, Cylinder, Magic Hat, Wand">
            <a:extLst>
              <a:ext uri="{FF2B5EF4-FFF2-40B4-BE49-F238E27FC236}">
                <a16:creationId xmlns:a16="http://schemas.microsoft.com/office/drawing/2014/main" id="{E679F27A-FD88-4672-B0BC-791C421C6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F8DB7-3864-4286-AF94-A5463F939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42" y="0"/>
            <a:ext cx="8994146" cy="51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6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How “large enough” is large enough?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N = 30? 60? 100?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It depends </a:t>
            </a:r>
            <a:r>
              <a:rPr lang="en-US" sz="4400" dirty="0">
                <a:latin typeface="Gidole" panose="020B0604020202020204" charset="0"/>
              </a:rPr>
              <a:t>on how “normal” your sample is</a:t>
            </a:r>
            <a:endParaRPr lang="en-US" sz="4400" i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2. FOUNDATIONS OF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483458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335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ARE BETTER THAN THOSE WITHOUT  </a:t>
            </a: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2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13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HOUSES WITH AIR CONDITIONING </a:t>
            </a:r>
            <a:r>
              <a:rPr lang="en-US" sz="4800" strike="sngStrike" spc="375" dirty="0">
                <a:solidFill>
                  <a:srgbClr val="000000"/>
                </a:solidFill>
                <a:latin typeface="League Spartan Bold"/>
              </a:rPr>
              <a:t>ARE BETTER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  HAVE HIGHER VALUES THAN THOSE WITHOUT, 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ON AVERAGE</a:t>
            </a:r>
            <a:endParaRPr lang="en-US" sz="4800" strike="sngStrike" spc="375" dirty="0">
              <a:solidFill>
                <a:srgbClr val="000000"/>
              </a:solidFill>
              <a:latin typeface="League Spartan Bold"/>
            </a:endParaRPr>
          </a:p>
        </p:txBody>
      </p:sp>
      <p:pic>
        <p:nvPicPr>
          <p:cNvPr id="1026" name="Picture 2" descr="Air Conditioner, Ac, System, Home, Equipment, Hot, Cool">
            <a:extLst>
              <a:ext uri="{FF2B5EF4-FFF2-40B4-BE49-F238E27FC236}">
                <a16:creationId xmlns:a16="http://schemas.microsoft.com/office/drawing/2014/main" id="{16D130A3-2236-4276-83B6-ECF6649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1107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0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10200" y="264557"/>
            <a:ext cx="11849100" cy="451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THE AVERAGE VALUE OF ONE CATEGORY IS HIGHER THAN ANOTHER</a:t>
            </a:r>
          </a:p>
          <a:p>
            <a:pPr algn="r">
              <a:lnSpc>
                <a:spcPts val="9000"/>
              </a:lnSpc>
            </a:pP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(</a:t>
            </a:r>
            <a:r>
              <a:rPr lang="en-US" sz="4800" i="1" spc="375" dirty="0">
                <a:solidFill>
                  <a:srgbClr val="000000"/>
                </a:solidFill>
                <a:latin typeface="League Spartan Bold"/>
              </a:rPr>
              <a:t>Independent samples t-test</a:t>
            </a:r>
            <a:r>
              <a:rPr lang="en-US" sz="4800" spc="375" dirty="0">
                <a:solidFill>
                  <a:srgbClr val="000000"/>
                </a:solidFill>
                <a:latin typeface="League Spartan Bold"/>
              </a:rPr>
              <a:t>)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1AEFCFB-8815-44EB-87A7-E8F34597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2" name="Picture 2" descr="Background, Baker, Baking, Cooking, Cuisine, Culinary">
            <a:extLst>
              <a:ext uri="{FF2B5EF4-FFF2-40B4-BE49-F238E27FC236}">
                <a16:creationId xmlns:a16="http://schemas.microsoft.com/office/drawing/2014/main" id="{CE992D61-F27F-4303-9650-FDD4B8148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77000" cy="5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45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housing-foundations.xlsx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air conditioning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airco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</a:p>
        </p:txBody>
      </p:sp>
      <p:pic>
        <p:nvPicPr>
          <p:cNvPr id="2050" name="Picture 2" descr="Wall, Fan, Air Conditioning, Box, Metal, Building">
            <a:extLst>
              <a:ext uri="{FF2B5EF4-FFF2-40B4-BE49-F238E27FC236}">
                <a16:creationId xmlns:a16="http://schemas.microsoft.com/office/drawing/2014/main" id="{0E844ACD-975F-4E34-AE92-D71D245B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483225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housing-foundations.xlsx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  <a:ea typeface="Roboto Mono" pitchFamily="2" charset="0"/>
              </a:rPr>
              <a:t>Is there a difference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 in sales price for homes with a full, finished basement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fullbase</a:t>
            </a:r>
            <a:r>
              <a:rPr lang="en-US" sz="3000" dirty="0">
                <a:solidFill>
                  <a:srgbClr val="000000"/>
                </a:solidFill>
                <a:latin typeface="Gidole" panose="02000503000000000000" charset="0"/>
              </a:rPr>
              <a:t>)? </a:t>
            </a:r>
            <a:endParaRPr lang="en-US" sz="3000" dirty="0">
              <a:solidFill>
                <a:srgbClr val="000000"/>
              </a:solidFill>
              <a:latin typeface="Gidole" panose="020B0604020202020204" charset="0"/>
            </a:endParaRP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Save your work – you’ll “build on” it later! </a:t>
            </a:r>
          </a:p>
        </p:txBody>
      </p:sp>
      <p:pic>
        <p:nvPicPr>
          <p:cNvPr id="5122" name="Picture 2" descr="round brown wooden table and chairs under white pendant lamp">
            <a:extLst>
              <a:ext uri="{FF2B5EF4-FFF2-40B4-BE49-F238E27FC236}">
                <a16:creationId xmlns:a16="http://schemas.microsoft.com/office/drawing/2014/main" id="{B2C633EB-C92F-48D4-BCCC-F713C07A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0" y="38100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We have the data… just not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all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of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There is a difference across 546 homes…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… but what about </a:t>
            </a:r>
            <a:r>
              <a:rPr lang="en-US" sz="3600" i="1" dirty="0">
                <a:latin typeface="Gidole" panose="020B0604020202020204" charset="0"/>
              </a:rPr>
              <a:t>all </a:t>
            </a:r>
            <a:r>
              <a:rPr lang="en-US" sz="3600" dirty="0">
                <a:latin typeface="Gidole" panose="020B0604020202020204" charset="0"/>
              </a:rPr>
              <a:t>homes?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Is our sample </a:t>
            </a:r>
            <a:r>
              <a:rPr lang="en-US" sz="3600" i="1" dirty="0">
                <a:latin typeface="Gidole" panose="020B0604020202020204" charset="0"/>
              </a:rPr>
              <a:t>reflective </a:t>
            </a:r>
            <a:r>
              <a:rPr lang="en-US" sz="3600" dirty="0">
                <a:latin typeface="Gidole" panose="020B0604020202020204" charset="0"/>
              </a:rPr>
              <a:t>of their populations? </a:t>
            </a:r>
          </a:p>
        </p:txBody>
      </p:sp>
      <p:pic>
        <p:nvPicPr>
          <p:cNvPr id="6146" name="Picture 2" descr="person holding round glass ball">
            <a:extLst>
              <a:ext uri="{FF2B5EF4-FFF2-40B4-BE49-F238E27FC236}">
                <a16:creationId xmlns:a16="http://schemas.microsoft.com/office/drawing/2014/main" id="{32086C4C-C215-44DC-90F6-CBBBB1E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563" y="4448264"/>
            <a:ext cx="4551679" cy="5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that doesn’t stop your phlebotomist!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pollster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QA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Or your real estate analyst </a:t>
            </a:r>
            <a:r>
              <a:rPr lang="en-US" sz="3600" dirty="0">
                <a:latin typeface="Gidole" panose="020B0604020202020204" charset="0"/>
                <a:sym typeface="Wingdings" panose="05000000000000000000" pitchFamily="2" charset="2"/>
              </a:rPr>
              <a:t>😉</a:t>
            </a:r>
            <a:endParaRPr lang="en-US" sz="3600" dirty="0">
              <a:latin typeface="Gidole" panose="020B0604020202020204" charset="0"/>
            </a:endParaRPr>
          </a:p>
        </p:txBody>
      </p:sp>
      <p:pic>
        <p:nvPicPr>
          <p:cNvPr id="7170" name="Picture 2" descr="Laboratory, Analysis, Diagnostics, Hospital, Tube">
            <a:extLst>
              <a:ext uri="{FF2B5EF4-FFF2-40B4-BE49-F238E27FC236}">
                <a16:creationId xmlns:a16="http://schemas.microsoft.com/office/drawing/2014/main" id="{ECD5CC0A-96C3-49C3-8A0C-44E123DE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4198882"/>
            <a:ext cx="7619998" cy="5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Falsifiable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Burden of proof on the claimant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17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GETTING RIGOROUS WITH A HYPOTHESIS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/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6000" b="0" dirty="0">
                  <a:latin typeface="Gidole" panose="02000503000000000000" charset="0"/>
                </a:endParaRPr>
              </a:p>
              <a:p>
                <a:endParaRPr lang="en-US" sz="6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48C30-1A63-478C-B8FA-34DB8D04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5" y="4683509"/>
                <a:ext cx="6791886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ourtroom, Benches, Seats, Law, Justice, Lighting, Wood">
            <a:extLst>
              <a:ext uri="{FF2B5EF4-FFF2-40B4-BE49-F238E27FC236}">
                <a16:creationId xmlns:a16="http://schemas.microsoft.com/office/drawing/2014/main" id="{E415B945-44E6-4137-960C-B5DC0FF9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83" y="0"/>
            <a:ext cx="6949043" cy="52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F053E2-E749-4BD8-A1BE-1106598DE14E}"/>
              </a:ext>
            </a:extLst>
          </p:cNvPr>
          <p:cNvCxnSpPr/>
          <p:nvPr/>
        </p:nvCxnSpPr>
        <p:spPr>
          <a:xfrm flipV="1">
            <a:off x="7010400" y="4914900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8F7F-1B7C-45E1-B7A1-A090EA377109}"/>
              </a:ext>
            </a:extLst>
          </p:cNvPr>
          <p:cNvSpPr txBox="1"/>
          <p:nvPr/>
        </p:nvSpPr>
        <p:spPr>
          <a:xfrm>
            <a:off x="7870978" y="4222402"/>
            <a:ext cx="3093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dole" panose="02000503000000000000" charset="0"/>
              </a:rPr>
              <a:t>Null: no difference in population means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1EB5C-4CEE-40DF-9D27-E1169DA7BFDA}"/>
              </a:ext>
            </a:extLst>
          </p:cNvPr>
          <p:cNvCxnSpPr>
            <a:cxnSpLocks/>
          </p:cNvCxnSpPr>
          <p:nvPr/>
        </p:nvCxnSpPr>
        <p:spPr>
          <a:xfrm>
            <a:off x="6858000" y="7200900"/>
            <a:ext cx="807443" cy="2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154A65-04D5-4255-AED3-EB1F888AA5E3}"/>
              </a:ext>
            </a:extLst>
          </p:cNvPr>
          <p:cNvSpPr txBox="1"/>
          <p:nvPr/>
        </p:nvSpPr>
        <p:spPr>
          <a:xfrm>
            <a:off x="7897195" y="7000868"/>
            <a:ext cx="4046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dole" panose="02000503000000000000" charset="0"/>
              </a:rPr>
              <a:t>Alternative: some difference in population means</a:t>
            </a:r>
          </a:p>
        </p:txBody>
      </p:sp>
    </p:spTree>
    <p:extLst>
      <p:ext uri="{BB962C8B-B14F-4D97-AF65-F5344CB8AC3E}">
        <p14:creationId xmlns:p14="http://schemas.microsoft.com/office/powerpoint/2010/main" val="174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10659" y="1011583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… but we don’t </a:t>
            </a:r>
            <a:r>
              <a:rPr lang="en-US" sz="6500" i="1" spc="195" dirty="0">
                <a:solidFill>
                  <a:srgbClr val="F2F0F4"/>
                </a:solidFill>
                <a:latin typeface="League Spartan Italics"/>
              </a:rPr>
              <a:t>know </a:t>
            </a: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the population means…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1242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Central limit theorem to the rescue!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latin typeface="Gidole" panose="020B0604020202020204" charset="0"/>
              </a:rPr>
              <a:t>Infer </a:t>
            </a:r>
            <a:r>
              <a:rPr lang="en-US" sz="4400" dirty="0">
                <a:latin typeface="Gidole" panose="020B0604020202020204" charset="0"/>
              </a:rPr>
              <a:t>the population mean (which is normally distributed) given a sample mean</a:t>
            </a:r>
            <a:r>
              <a:rPr lang="en-US" sz="4400" i="1" dirty="0">
                <a:latin typeface="Gidole" panose="020B0604020202020204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... Some uncertainty required.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B0604020202020204" charset="0"/>
              </a:rPr>
              <a:t>Usually 5%</a:t>
            </a:r>
          </a:p>
        </p:txBody>
      </p:sp>
    </p:spTree>
    <p:extLst>
      <p:ext uri="{BB962C8B-B14F-4D97-AF65-F5344CB8AC3E}">
        <p14:creationId xmlns:p14="http://schemas.microsoft.com/office/powerpoint/2010/main" val="27829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1. EXPLORATORY DATA ANALYSIS IN EXCEL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9835"/>
            <a:ext cx="12801600" cy="9164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9E67C-DC58-4CA9-A3C4-6BA347BB4154}"/>
              </a:ext>
            </a:extLst>
          </p:cNvPr>
          <p:cNvCxnSpPr/>
          <p:nvPr/>
        </p:nvCxnSpPr>
        <p:spPr>
          <a:xfrm flipV="1">
            <a:off x="13944600" y="800100"/>
            <a:ext cx="990600" cy="95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1E45FE-5627-48B8-B6F5-BCE040C8C4B6}"/>
              </a:ext>
            </a:extLst>
          </p:cNvPr>
          <p:cNvSpPr txBox="1"/>
          <p:nvPr/>
        </p:nvSpPr>
        <p:spPr>
          <a:xfrm>
            <a:off x="14935200" y="3429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dole" panose="02000503000000000000" charset="0"/>
              </a:rPr>
              <a:t>Critical value</a:t>
            </a:r>
          </a:p>
        </p:txBody>
      </p:sp>
    </p:spTree>
    <p:extLst>
      <p:ext uri="{BB962C8B-B14F-4D97-AF65-F5344CB8AC3E}">
        <p14:creationId xmlns:p14="http://schemas.microsoft.com/office/powerpoint/2010/main" val="30092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5400" y="3948942"/>
            <a:ext cx="16116300" cy="2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EXPLICIT WARNING:</a:t>
            </a:r>
          </a:p>
          <a:p>
            <a:pPr algn="ctr">
              <a:lnSpc>
                <a:spcPts val="9000"/>
              </a:lnSpc>
            </a:pPr>
            <a:r>
              <a:rPr lang="en-US" sz="9600" spc="375" dirty="0">
                <a:solidFill>
                  <a:srgbClr val="FFFFFF"/>
                </a:solidFill>
                <a:latin typeface="League Spartan Bold"/>
              </a:rPr>
              <a:t>MATH AHEAD</a:t>
            </a:r>
          </a:p>
        </p:txBody>
      </p:sp>
    </p:spTree>
    <p:extLst>
      <p:ext uri="{BB962C8B-B14F-4D97-AF65-F5344CB8AC3E}">
        <p14:creationId xmlns:p14="http://schemas.microsoft.com/office/powerpoint/2010/main" val="245332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95500"/>
                <a:ext cx="5791200" cy="4710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6000" dirty="0"/>
                  <a:t> = sample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6000" dirty="0"/>
                  <a:t> = sample size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042" y="3020818"/>
                <a:ext cx="9982200" cy="3785652"/>
              </a:xfrm>
              <a:prstGeom prst="rect">
                <a:avLst/>
              </a:prstGeom>
              <a:blipFill>
                <a:blip r:embed="rId4"/>
                <a:stretch>
                  <a:fillRect t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10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323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For every test statistic, a p-value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B675DA-7626-485F-9C00-59AB66A6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02135"/>
            <a:ext cx="7052428" cy="8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9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8" y="3012935"/>
            <a:ext cx="10087332" cy="7221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Does the test score exceed the critical value?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BEA2-F581-41E6-B133-CEDCA0A24912}"/>
              </a:ext>
            </a:extLst>
          </p:cNvPr>
          <p:cNvSpPr txBox="1"/>
          <p:nvPr/>
        </p:nvSpPr>
        <p:spPr>
          <a:xfrm>
            <a:off x="10896600" y="3162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Yes:  </a:t>
            </a:r>
            <a:r>
              <a:rPr lang="en-US" sz="4000" dirty="0">
                <a:latin typeface="Gidole" panose="020B0604020202020204" charset="0"/>
              </a:rPr>
              <a:t>Reject the null</a:t>
            </a:r>
            <a:endParaRPr lang="en-US" sz="4000" b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11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8B25D3-7D15-44BE-81F2-5AAA9941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95500"/>
            <a:ext cx="9453790" cy="67678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Does the test score exceed the critical value?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BEA2-F581-41E6-B133-CEDCA0A24912}"/>
              </a:ext>
            </a:extLst>
          </p:cNvPr>
          <p:cNvSpPr txBox="1"/>
          <p:nvPr/>
        </p:nvSpPr>
        <p:spPr>
          <a:xfrm>
            <a:off x="9606190" y="3162300"/>
            <a:ext cx="7234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Yes:  </a:t>
            </a:r>
            <a:r>
              <a:rPr lang="en-US" sz="4000" dirty="0">
                <a:latin typeface="Gidole" panose="020B0604020202020204" charset="0"/>
              </a:rPr>
              <a:t>Reject the null. There is likely to be a significant difference in means.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Gidole" panose="020B0604020202020204" charset="0"/>
              </a:rPr>
              <a:t>No: </a:t>
            </a:r>
            <a:r>
              <a:rPr lang="en-US" sz="4000" dirty="0">
                <a:latin typeface="Gidole" panose="020B0604020202020204" charset="0"/>
              </a:rPr>
              <a:t>Fail to reject the null. There is unlikely to be a significant difference in means. </a:t>
            </a:r>
            <a:endParaRPr lang="en-US" sz="4000" b="1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3DA17-BDBF-4DA5-A24F-840555E2B3C4}"/>
              </a:ext>
            </a:extLst>
          </p:cNvPr>
          <p:cNvSpPr txBox="1"/>
          <p:nvPr/>
        </p:nvSpPr>
        <p:spPr>
          <a:xfrm>
            <a:off x="2110659" y="419100"/>
            <a:ext cx="15997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Gidole" panose="02000503000000000000" charset="0"/>
              </a:rPr>
              <a:t>In statistics, nothing is proven, everything is falsifiable.</a:t>
            </a:r>
          </a:p>
        </p:txBody>
      </p:sp>
      <p:pic>
        <p:nvPicPr>
          <p:cNvPr id="1026" name="Picture 2" descr="people inside the basketball court">
            <a:extLst>
              <a:ext uri="{FF2B5EF4-FFF2-40B4-BE49-F238E27FC236}">
                <a16:creationId xmlns:a16="http://schemas.microsoft.com/office/drawing/2014/main" id="{E6A3E526-B281-42F4-9894-71EFA4F9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27424"/>
            <a:ext cx="10680015" cy="71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80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2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66093" y="264557"/>
            <a:ext cx="959320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3. T-TESTS FOR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43012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2586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WARM-UP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105920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We want to test for a significant difference in sale price between houses with and without air conditioning.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Gidole" panose="020B0604020202020204" charset="0"/>
              </a:rPr>
              <a:t>What are our hypotheses?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/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b="0" dirty="0">
                  <a:latin typeface="Gidol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8000" b="0" dirty="0">
                  <a:latin typeface="Gidole" panose="02000503000000000000" charset="0"/>
                </a:endParaRPr>
              </a:p>
              <a:p>
                <a:endParaRPr lang="en-US" sz="8000" dirty="0">
                  <a:latin typeface="Gidole" panose="0200050300000000000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D4BC01-5621-4F3D-A67B-B3318056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97" y="4690403"/>
                <a:ext cx="8163486" cy="501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air conditioning? </a:t>
            </a:r>
          </a:p>
        </p:txBody>
      </p:sp>
    </p:spTree>
    <p:extLst>
      <p:ext uri="{BB962C8B-B14F-4D97-AF65-F5344CB8AC3E}">
        <p14:creationId xmlns:p14="http://schemas.microsoft.com/office/powerpoint/2010/main" val="20905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Is there a significant difference in sales price for homes with a full, finished basement? </a:t>
            </a:r>
          </a:p>
        </p:txBody>
      </p:sp>
    </p:spTree>
    <p:extLst>
      <p:ext uri="{BB962C8B-B14F-4D97-AF65-F5344CB8AC3E}">
        <p14:creationId xmlns:p14="http://schemas.microsoft.com/office/powerpoint/2010/main" val="20557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is the probability of obtaining an effect at least as extreme as the one in your sample data,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assuming the null hypothesis is true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probability of making a mistake.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E68C4-8627-4ED9-AA5E-E81D9E10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943100"/>
            <a:ext cx="7109949" cy="59716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457843"/>
            <a:ext cx="10717116" cy="55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4160" lvl="1" algn="ctr">
              <a:lnSpc>
                <a:spcPts val="3840"/>
              </a:lnSpc>
            </a:pPr>
            <a:r>
              <a:rPr lang="en-US" sz="4800" spc="160" dirty="0">
                <a:solidFill>
                  <a:srgbClr val="000000"/>
                </a:solidFill>
                <a:latin typeface="League Spartan Bold"/>
              </a:rPr>
              <a:t>INTERPRETING P-VALUES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D4EEB1A-7CEE-4D74-BE3C-D43A06075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9144"/>
              </p:ext>
            </p:extLst>
          </p:nvPr>
        </p:nvGraphicFramePr>
        <p:xfrm>
          <a:off x="3048000" y="2043057"/>
          <a:ext cx="13333074" cy="5491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878760016"/>
                    </a:ext>
                  </a:extLst>
                </a:gridCol>
                <a:gridCol w="11504274">
                  <a:extLst>
                    <a:ext uri="{9D8B030D-6E8A-4147-A177-3AD203B41FA5}">
                      <a16:colId xmlns:a16="http://schemas.microsoft.com/office/drawing/2014/main" val="2648005437"/>
                    </a:ext>
                  </a:extLst>
                </a:gridCol>
              </a:tblGrid>
              <a:tr h="498039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899823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2%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080981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8.5%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587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50%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09069"/>
                  </a:ext>
                </a:extLst>
              </a:tr>
              <a:tr h="12280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Gidole" panose="020B0604020202020204" charset="0"/>
                        </a:rPr>
                        <a:t>Assuming the null is true, you would obtain the observed difference or more in .05% of samples due to random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18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A p-value does not tell you </a:t>
            </a:r>
            <a:r>
              <a:rPr lang="en-US" sz="4800" b="1" i="1" spc="340" dirty="0">
                <a:solidFill>
                  <a:srgbClr val="F2F0F4"/>
                </a:solidFill>
                <a:latin typeface="Gidole"/>
              </a:rPr>
              <a:t>how much </a:t>
            </a: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of a difference there is, only that there is likely to be a difference. </a:t>
            </a:r>
          </a:p>
          <a:p>
            <a:pPr>
              <a:lnSpc>
                <a:spcPts val="4522"/>
              </a:lnSpc>
            </a:pPr>
            <a:endParaRPr lang="en-US" sz="4800" b="1" spc="340" dirty="0">
              <a:solidFill>
                <a:srgbClr val="F2F0F4"/>
              </a:solidFill>
              <a:latin typeface="Gidole"/>
            </a:endParaRPr>
          </a:p>
          <a:p>
            <a:pPr>
              <a:lnSpc>
                <a:spcPts val="4522"/>
              </a:lnSpc>
            </a:pPr>
            <a:r>
              <a:rPr lang="en-US" sz="4800" b="1" spc="340" dirty="0">
                <a:solidFill>
                  <a:srgbClr val="F2F0F4"/>
                </a:solidFill>
                <a:latin typeface="Gidole"/>
              </a:rPr>
              <a:t>The confidence interval will give us a substantive measure.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A p-value is NOT a substantive measure.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439EAD-A91F-48A8-8291-21EE9348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629" y="2171700"/>
            <a:ext cx="5680688" cy="56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00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15250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ONE STAT </a:t>
            </a:r>
            <a:r>
              <a:rPr lang="en-US" sz="7200" strike="sngStrike" dirty="0">
                <a:solidFill>
                  <a:srgbClr val="000000"/>
                </a:solidFill>
                <a:latin typeface="Open Sans Extra Bold"/>
              </a:rPr>
              <a:t>TO RULE THEM 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68D82-36D1-43A5-827E-858DAF95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19300"/>
            <a:ext cx="13485702" cy="7287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2D2AE-4FD4-4BE7-8604-5A09DEF80056}"/>
              </a:ext>
            </a:extLst>
          </p:cNvPr>
          <p:cNvSpPr txBox="1"/>
          <p:nvPr/>
        </p:nvSpPr>
        <p:spPr>
          <a:xfrm>
            <a:off x="381000" y="953618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dole" panose="020B0604020202020204" charset="0"/>
                <a:hlinkClick r:id="rId5"/>
              </a:rPr>
              <a:t>https://www.amstat.org/asa/files/pdfs/P-ValueStatement.pdf</a:t>
            </a:r>
            <a:r>
              <a:rPr lang="en-US" sz="2400" dirty="0">
                <a:latin typeface="Gidole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6448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/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.=</m:t>
                      </m:r>
                      <m:acc>
                        <m:accPr>
                          <m:chr m:val="̅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5B4D24-80E0-4571-BB31-AA58B4E4B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6491"/>
                <a:ext cx="8458200" cy="2189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B4240-D1EB-4F5F-83AC-E231E7BE96D0}"/>
              </a:ext>
            </a:extLst>
          </p:cNvPr>
          <p:cNvSpPr txBox="1"/>
          <p:nvPr/>
        </p:nvSpPr>
        <p:spPr>
          <a:xfrm>
            <a:off x="2110659" y="190500"/>
            <a:ext cx="1599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Gidole" panose="02000503000000000000" charset="0"/>
              </a:rPr>
              <a:t>Calculating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/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sample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6000" dirty="0"/>
                  <a:t>= critical value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6000" dirty="0"/>
                  <a:t>= population standard deviation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6000" dirty="0"/>
                  <a:t> = population mean</a:t>
                </a:r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CB0EA7-4E29-41AC-9ADA-8375A4C5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86100"/>
                <a:ext cx="8153400" cy="5918672"/>
              </a:xfrm>
              <a:prstGeom prst="rect">
                <a:avLst/>
              </a:prstGeom>
              <a:blipFill>
                <a:blip r:embed="rId4"/>
                <a:stretch>
                  <a:fillRect l="-4562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F9F87-2B83-4029-98A9-14E57FDF3DE7}"/>
              </a:ext>
            </a:extLst>
          </p:cNvPr>
          <p:cNvCxnSpPr>
            <a:cxnSpLocks/>
          </p:cNvCxnSpPr>
          <p:nvPr/>
        </p:nvCxnSpPr>
        <p:spPr>
          <a:xfrm flipH="1">
            <a:off x="1066800" y="4991100"/>
            <a:ext cx="1600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5EBA-6571-4E57-BD11-C5D90560C713}"/>
              </a:ext>
            </a:extLst>
          </p:cNvPr>
          <p:cNvSpPr txBox="1"/>
          <p:nvPr/>
        </p:nvSpPr>
        <p:spPr>
          <a:xfrm>
            <a:off x="278170" y="5971649"/>
            <a:ext cx="15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1. Point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5C47-5B0E-4A79-843E-2A73A4F70C15}"/>
              </a:ext>
            </a:extLst>
          </p:cNvPr>
          <p:cNvSpPr txBox="1"/>
          <p:nvPr/>
        </p:nvSpPr>
        <p:spPr>
          <a:xfrm>
            <a:off x="6854312" y="7265276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3. Margin of error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2F0F30-6CAB-4893-BF34-34BE03B22E30}"/>
              </a:ext>
            </a:extLst>
          </p:cNvPr>
          <p:cNvCxnSpPr>
            <a:cxnSpLocks/>
          </p:cNvCxnSpPr>
          <p:nvPr/>
        </p:nvCxnSpPr>
        <p:spPr>
          <a:xfrm flipH="1">
            <a:off x="5715000" y="5410200"/>
            <a:ext cx="1524000" cy="63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F55B32-544B-4DD9-B1FE-C393CCBA5618}"/>
              </a:ext>
            </a:extLst>
          </p:cNvPr>
          <p:cNvSpPr txBox="1"/>
          <p:nvPr/>
        </p:nvSpPr>
        <p:spPr>
          <a:xfrm>
            <a:off x="4061541" y="6188058"/>
            <a:ext cx="2365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dole" panose="02000503000000000000" charset="0"/>
              </a:rPr>
              <a:t>2. Standard 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A9CAA-09FF-4C1C-AB16-1679AC30AF85}"/>
              </a:ext>
            </a:extLst>
          </p:cNvPr>
          <p:cNvSpPr/>
          <p:nvPr/>
        </p:nvSpPr>
        <p:spPr>
          <a:xfrm>
            <a:off x="4229100" y="3086100"/>
            <a:ext cx="4444522" cy="2324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D66CB-88F5-421C-AA1B-C81264E9EFE6}"/>
              </a:ext>
            </a:extLst>
          </p:cNvPr>
          <p:cNvCxnSpPr>
            <a:cxnSpLocks/>
          </p:cNvCxnSpPr>
          <p:nvPr/>
        </p:nvCxnSpPr>
        <p:spPr>
          <a:xfrm>
            <a:off x="7391400" y="5438337"/>
            <a:ext cx="344607" cy="19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4317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816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Calculate the confidence interval for difference in prices for homes with a full, finished basement</a:t>
            </a:r>
          </a:p>
        </p:txBody>
      </p:sp>
    </p:spTree>
    <p:extLst>
      <p:ext uri="{BB962C8B-B14F-4D97-AF65-F5344CB8AC3E}">
        <p14:creationId xmlns:p14="http://schemas.microsoft.com/office/powerpoint/2010/main" val="4871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13624" y="248180"/>
            <a:ext cx="9287181" cy="34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spc="375" dirty="0">
                <a:solidFill>
                  <a:srgbClr val="000000"/>
                </a:solidFill>
                <a:latin typeface="League Spartan Bold"/>
              </a:rPr>
              <a:t>PRESENTING T-TEST RESULTS FOR BUSINESS IMPACT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F48C30-1A63-478C-B8FA-34DB8D04A1DB}"/>
              </a:ext>
            </a:extLst>
          </p:cNvPr>
          <p:cNvSpPr txBox="1"/>
          <p:nvPr/>
        </p:nvSpPr>
        <p:spPr>
          <a:xfrm>
            <a:off x="609600" y="4457700"/>
            <a:ext cx="861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Methods are not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Translate to the universal denominator … </a:t>
            </a:r>
            <a:r>
              <a:rPr lang="en-US" sz="4400" b="1" dirty="0">
                <a:latin typeface="Gidole" panose="02000503000000000000" charset="0"/>
              </a:rPr>
              <a:t>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Gidole" panose="02000503000000000000" charset="0"/>
              </a:rPr>
              <a:t>When in doubt, visualize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Gidole" panose="02000503000000000000" charset="0"/>
            </a:endParaRPr>
          </a:p>
        </p:txBody>
      </p:sp>
      <p:pic>
        <p:nvPicPr>
          <p:cNvPr id="5122" name="Picture 2" descr="turned on LED projector on table">
            <a:extLst>
              <a:ext uri="{FF2B5EF4-FFF2-40B4-BE49-F238E27FC236}">
                <a16:creationId xmlns:a16="http://schemas.microsoft.com/office/drawing/2014/main" id="{F5674240-B4B9-434B-80E7-E63426B4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662" y="5443"/>
            <a:ext cx="5071671" cy="52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7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air conditioning</a:t>
            </a:r>
          </a:p>
        </p:txBody>
      </p:sp>
    </p:spTree>
    <p:extLst>
      <p:ext uri="{BB962C8B-B14F-4D97-AF65-F5344CB8AC3E}">
        <p14:creationId xmlns:p14="http://schemas.microsoft.com/office/powerpoint/2010/main" val="14095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104496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File: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housing-inferential.xlsx 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(continued)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Visualize the difference in average sales price for homes with gas for hot water heating (</a:t>
            </a:r>
            <a:r>
              <a:rPr lang="en-US" sz="3000" dirty="0" err="1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gashw</a:t>
            </a: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  <a:ea typeface="Roboto Mon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3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1231891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It’s your world, the statistics are just living in it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 dirty="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12813-AD22-431E-A35B-B8998A1B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29856"/>
            <a:ext cx="8729782" cy="6181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134600" y="4000500"/>
            <a:ext cx="5960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p-value has wiggle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confidence interval communicates what’s at stake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 larger sample size can lead to more robust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6868206" cy="120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1C401A0-8EBC-47CA-B2DE-F204DE6E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6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13159" y="495300"/>
            <a:ext cx="959320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FFFFFF"/>
                </a:solidFill>
                <a:latin typeface="League Spartan Bold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496462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19800" y="628449"/>
            <a:ext cx="12088442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Future learning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61230-BA4B-40C9-829B-F86096634FDB}"/>
              </a:ext>
            </a:extLst>
          </p:cNvPr>
          <p:cNvSpPr txBox="1"/>
          <p:nvPr/>
        </p:nvSpPr>
        <p:spPr>
          <a:xfrm>
            <a:off x="1066800" y="4000500"/>
            <a:ext cx="1502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the </a:t>
            </a:r>
            <a:r>
              <a:rPr lang="en-US" sz="3600" dirty="0">
                <a:latin typeface="Roboto Mono" pitchFamily="2" charset="0"/>
                <a:ea typeface="Roboto Mono" pitchFamily="2" charset="0"/>
              </a:rPr>
              <a:t>datasets</a:t>
            </a:r>
            <a:r>
              <a:rPr lang="en-US" sz="3600" dirty="0">
                <a:latin typeface="Gidole" panose="020B0604020202020204" charset="0"/>
              </a:rPr>
              <a:t> folder for additional t-test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A/B testing &amp; experimental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Testing multiple categories/non-normal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76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4394850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https://learning.oreilly.com/library/view/statistical-analysis-microsoft/9780134840437/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2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Statistical Analysis: Microsoft Excel 2016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by Conrad Carlberg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23D64D-AB82-4C68-85EB-DDBC96C5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452" y="1395239"/>
            <a:ext cx="5890728" cy="773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39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1" y="5494822"/>
            <a:ext cx="7624318" cy="225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22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On O’Reilly Learning at https://learning.oreilly.com/library/view/data-smart-using/9781118661468/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i="1" dirty="0">
                <a:solidFill>
                  <a:srgbClr val="FFFFFF"/>
                </a:solidFill>
                <a:latin typeface="League Spartan"/>
              </a:rPr>
              <a:t>Data Smart: Using Data Science to Transform Information into Insight</a:t>
            </a:r>
            <a:r>
              <a:rPr lang="en-US" sz="4200" dirty="0">
                <a:solidFill>
                  <a:srgbClr val="FFFFFF"/>
                </a:solidFill>
                <a:latin typeface="League Spartan"/>
              </a:rPr>
              <a:t>,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John Foreman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1C735-2A1D-4A9F-81AF-337154CE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741" y="1333500"/>
            <a:ext cx="6443687" cy="80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0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 dirty="0">
                <a:solidFill>
                  <a:srgbClr val="F2F0F4"/>
                </a:solidFill>
                <a:latin typeface="League Spartan Bold"/>
              </a:rPr>
              <a:t>LET'S TALK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F2F0F4"/>
                </a:solidFill>
                <a:latin typeface="Gidole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2F0F4"/>
                </a:solidFill>
                <a:latin typeface="Gidole"/>
              </a:rPr>
              <a:t>github.com/summerofgeorge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2045</Words>
  <Application>Microsoft Office PowerPoint</Application>
  <PresentationFormat>Custom</PresentationFormat>
  <Paragraphs>361</Paragraphs>
  <Slides>78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Roboto Mono</vt:lpstr>
      <vt:lpstr>League Spartan Bold</vt:lpstr>
      <vt:lpstr>Gidole</vt:lpstr>
      <vt:lpstr>Arial</vt:lpstr>
      <vt:lpstr>Impact</vt:lpstr>
      <vt:lpstr>Cambria Math</vt:lpstr>
      <vt:lpstr>Open Sans Extra Bold</vt:lpstr>
      <vt:lpstr>League Spartan</vt:lpstr>
      <vt:lpstr>Calibri</vt:lpstr>
      <vt:lpstr>League Spartan Italics</vt:lpstr>
      <vt:lpstr>Gidole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85</cp:revision>
  <dcterms:created xsi:type="dcterms:W3CDTF">2006-08-16T00:00:00Z</dcterms:created>
  <dcterms:modified xsi:type="dcterms:W3CDTF">2019-12-28T19:43:09Z</dcterms:modified>
  <dc:identifier>DADurESpNu8</dc:identifier>
</cp:coreProperties>
</file>